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2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8" r:id="rId10"/>
    <p:sldId id="270" r:id="rId11"/>
    <p:sldId id="288" r:id="rId12"/>
    <p:sldId id="269" r:id="rId13"/>
    <p:sldId id="271" r:id="rId14"/>
    <p:sldId id="272" r:id="rId15"/>
    <p:sldId id="273" r:id="rId16"/>
    <p:sldId id="274" r:id="rId17"/>
    <p:sldId id="286" r:id="rId18"/>
    <p:sldId id="275" r:id="rId19"/>
    <p:sldId id="277" r:id="rId20"/>
    <p:sldId id="276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9" r:id="rId30"/>
    <p:sldId id="287" r:id="rId31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D9560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07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036852D-8942-4C39-9740-E9BE2C32FEF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</p:grpSp>
      <p:sp>
        <p:nvSpPr>
          <p:cNvPr id="460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th-TH"/>
              <a:t>คลิกเพื่อแก้ไขลักษณะต้นแบบชื่อเรื่อง</a:t>
            </a:r>
          </a:p>
        </p:txBody>
      </p:sp>
      <p:sp>
        <p:nvSpPr>
          <p:cNvPr id="460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th-TH"/>
              <a:t>คลิกเพื่อแก้ไขลักษณะต้นแบบหัวข้อย่อย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2D12D99-0C98-4C69-9EBF-BEF91B2A8E3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8F1C9-D79E-45C4-B13B-1F174F69624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0931F-3FEC-4B3D-A59D-296084AFDC9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0888-09EF-459E-B7E1-2710F1896FB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D581C-118E-43DB-902D-0C5E8612AFD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7B161-6E05-4290-A4ED-696A6967602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EBA32-1F21-438E-919A-4F5CD133982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7BAAB-3CDE-40BC-813E-150FDC29977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FDD52-8917-43AA-822E-A1ABB1CAAEC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D55FD-9542-4F5A-8507-206A6EE5640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757DD-2239-4A22-97FF-A9A0E459AE3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45059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45060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45061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45062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45063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4506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4506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7190CABA-A05A-433C-9288-DE0CBEACF0A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453FC3-D1B3-4C44-9F72-1A6A6737E2C0}" type="slidenum">
              <a:rPr lang="en-US"/>
              <a:pPr/>
              <a:t>1</a:t>
            </a:fld>
            <a:endParaRPr lang="th-TH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660525"/>
            <a:ext cx="6400800" cy="2273300"/>
          </a:xfrm>
        </p:spPr>
        <p:txBody>
          <a:bodyPr/>
          <a:lstStyle/>
          <a:p>
            <a:pPr eaLnBrk="1" hangingPunct="1"/>
            <a:r>
              <a:rPr lang="th-TH" sz="4800" smtClean="0"/>
              <a:t>การกำหนดปัญหาและความต้องการ </a:t>
            </a:r>
            <a:br>
              <a:rPr lang="th-TH" sz="4800" smtClean="0"/>
            </a:br>
            <a:r>
              <a:rPr lang="en-US" sz="3200" smtClean="0"/>
              <a:t>(Problem Definition and Requirements)</a:t>
            </a:r>
            <a:endParaRPr lang="th-TH" sz="3200" smtClean="0"/>
          </a:p>
        </p:txBody>
      </p:sp>
      <p:pic>
        <p:nvPicPr>
          <p:cNvPr id="3076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16206D-B801-43F1-BEC1-1A2FB8694E3A}" type="slidenum">
              <a:rPr lang="en-US"/>
              <a:pPr/>
              <a:t>10</a:t>
            </a:fld>
            <a:endParaRPr lang="th-TH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07950" y="1852612"/>
            <a:ext cx="8893206" cy="11264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>
              <a:spcBef>
                <a:spcPct val="20000"/>
              </a:spcBef>
              <a:defRPr/>
            </a:pPr>
            <a:r>
              <a:rPr lang="th-TH" sz="2400" b="1" dirty="0">
                <a:latin typeface="EucrosiaUPC" pitchFamily="18" charset="-34"/>
                <a:cs typeface="DSN Newspaper" pitchFamily="2" charset="-34"/>
              </a:rPr>
              <a:t>อธิบายการทำงานคร่าวๆ อย่างถูกต้องชัดเจน เพื่อให้ผู้อ่านทำความเข้าใจได้โดยง่าย </a:t>
            </a:r>
            <a:endParaRPr lang="th-TH" sz="2400" b="1" dirty="0">
              <a:solidFill>
                <a:srgbClr val="33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EucrosiaUPC" pitchFamily="18" charset="-34"/>
              <a:cs typeface="DSN Newspaper" pitchFamily="2" charset="-34"/>
            </a:endParaRPr>
          </a:p>
        </p:txBody>
      </p:sp>
      <p:pic>
        <p:nvPicPr>
          <p:cNvPr id="12294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16206D-B801-43F1-BEC1-1A2FB8694E3A}" type="slidenum">
              <a:rPr lang="en-US"/>
              <a:pPr/>
              <a:t>11</a:t>
            </a:fld>
            <a:endParaRPr lang="th-TH"/>
          </a:p>
        </p:txBody>
      </p:sp>
      <p:pic>
        <p:nvPicPr>
          <p:cNvPr id="12294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29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940" y="1357298"/>
            <a:ext cx="9039654" cy="335758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615113"/>
            <a:ext cx="2133600" cy="457200"/>
          </a:xfrm>
          <a:noFill/>
        </p:spPr>
        <p:txBody>
          <a:bodyPr/>
          <a:lstStyle/>
          <a:p>
            <a:fld id="{CF7B5723-5E45-4B11-8844-58598CA343E4}" type="slidenum">
              <a:rPr lang="en-US"/>
              <a:pPr/>
              <a:t>12</a:t>
            </a:fld>
            <a:endParaRPr lang="th-TH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1350"/>
            <a:ext cx="8229600" cy="1143000"/>
          </a:xfrm>
        </p:spPr>
        <p:txBody>
          <a:bodyPr/>
          <a:lstStyle/>
          <a:p>
            <a:pPr eaLnBrk="1" hangingPunct="1"/>
            <a:r>
              <a:rPr lang="th-TH" smtClean="0"/>
              <a:t>การเก็บรวบรวมข้อมูล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3588" y="1938338"/>
            <a:ext cx="7696200" cy="3657600"/>
          </a:xfrm>
        </p:spPr>
        <p:txBody>
          <a:bodyPr/>
          <a:lstStyle/>
          <a:p>
            <a:pPr eaLnBrk="1" hangingPunct="1"/>
            <a:r>
              <a:rPr lang="th-TH" sz="3600" smtClean="0"/>
              <a:t>วิธีการรวบรวมข้อมูลอาจทำได้หลายวิธี ขึ้นอยู่กับชนิดข้อมูลที่เราต้องการ การรวบรวมข้อมูลแยกได้ดังต่อไปนี้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/>
              <a:t>1</a:t>
            </a:r>
            <a:r>
              <a:rPr lang="th-TH" sz="3200" smtClean="0"/>
              <a:t>. การรวบรวมจากเอกสาร </a:t>
            </a:r>
            <a:r>
              <a:rPr lang="th-TH" sz="2000" smtClean="0"/>
              <a:t>(</a:t>
            </a:r>
            <a:r>
              <a:rPr lang="en-US" sz="2000" smtClean="0"/>
              <a:t>Documents</a:t>
            </a:r>
            <a:r>
              <a:rPr lang="th-TH" sz="2000" smtClean="0"/>
              <a:t>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/>
              <a:t>2</a:t>
            </a:r>
            <a:r>
              <a:rPr lang="th-TH" sz="3200" smtClean="0"/>
              <a:t>. แบบสอบถาม </a:t>
            </a:r>
            <a:r>
              <a:rPr lang="th-TH" sz="2000" smtClean="0"/>
              <a:t>(</a:t>
            </a:r>
            <a:r>
              <a:rPr lang="en-US" sz="2000" smtClean="0"/>
              <a:t>Questionnaire</a:t>
            </a:r>
            <a:r>
              <a:rPr lang="th-TH" sz="2000" smtClean="0"/>
              <a:t>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/>
              <a:t>3</a:t>
            </a:r>
            <a:r>
              <a:rPr lang="th-TH" sz="3200" smtClean="0"/>
              <a:t>. การสัมภาษณ์ </a:t>
            </a:r>
            <a:r>
              <a:rPr lang="th-TH" sz="2000" smtClean="0"/>
              <a:t>(</a:t>
            </a:r>
            <a:r>
              <a:rPr lang="en-US" sz="2000" smtClean="0"/>
              <a:t>Interview</a:t>
            </a:r>
            <a:r>
              <a:rPr lang="th-TH" sz="2000" smtClean="0"/>
              <a:t>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/>
              <a:t>4</a:t>
            </a:r>
            <a:r>
              <a:rPr lang="th-TH" sz="3200" smtClean="0"/>
              <a:t>. การสังเกต </a:t>
            </a:r>
            <a:r>
              <a:rPr lang="th-TH" sz="2000" smtClean="0"/>
              <a:t>(</a:t>
            </a:r>
            <a:r>
              <a:rPr lang="en-US" sz="2000" smtClean="0"/>
              <a:t>Observation</a:t>
            </a:r>
            <a:r>
              <a:rPr lang="th-TH" sz="2000" smtClean="0"/>
              <a:t>)</a:t>
            </a:r>
          </a:p>
          <a:p>
            <a:pPr eaLnBrk="1" hangingPunct="1"/>
            <a:endParaRPr lang="th-TH" sz="2400" smtClean="0"/>
          </a:p>
        </p:txBody>
      </p:sp>
      <p:pic>
        <p:nvPicPr>
          <p:cNvPr id="13317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DC4CB6-52C9-4C75-B0E2-BEC8BDF211D9}" type="slidenum">
              <a:rPr lang="en-US"/>
              <a:pPr/>
              <a:t>13</a:t>
            </a:fld>
            <a:endParaRPr lang="th-TH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58838"/>
            <a:ext cx="8229600" cy="1143000"/>
          </a:xfrm>
        </p:spPr>
        <p:txBody>
          <a:bodyPr/>
          <a:lstStyle/>
          <a:p>
            <a:pPr eaLnBrk="1" hangingPunct="1"/>
            <a:r>
              <a:rPr lang="th-TH" smtClean="0"/>
              <a:t>การรวบรวมจากเอกสาร </a:t>
            </a:r>
            <a:r>
              <a:rPr lang="th-TH" sz="3000" smtClean="0"/>
              <a:t>(</a:t>
            </a:r>
            <a:r>
              <a:rPr lang="en-US" sz="3000" smtClean="0"/>
              <a:t>Documents) </a:t>
            </a:r>
            <a:endParaRPr lang="th-TH" sz="3000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844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h-TH" sz="3600" dirty="0" smtClean="0"/>
              <a:t>แหล่งข้อมูลจากเอกสารที่มีอยู่ในองค์กรที่นักวิเคราะห์และออกแบบระบบ ควรจะศึกษาและรวบรวมข้อมูลมีดังต่อไปนี้</a:t>
            </a:r>
          </a:p>
          <a:p>
            <a:pPr eaLnBrk="1" hangingPunct="1">
              <a:lnSpc>
                <a:spcPct val="80000"/>
              </a:lnSpc>
            </a:pPr>
            <a:r>
              <a:rPr lang="th-TH" sz="3600" dirty="0" smtClean="0"/>
              <a:t>โครงสร้างขององค์กร </a:t>
            </a:r>
            <a:r>
              <a:rPr lang="th-TH" sz="2400" dirty="0" smtClean="0"/>
              <a:t>(</a:t>
            </a:r>
            <a:r>
              <a:rPr lang="en-US" sz="2400" dirty="0" smtClean="0"/>
              <a:t>Organization Charts)</a:t>
            </a:r>
            <a:endParaRPr lang="th-TH" sz="2400" dirty="0" smtClean="0"/>
          </a:p>
          <a:p>
            <a:pPr eaLnBrk="1" hangingPunct="1">
              <a:lnSpc>
                <a:spcPct val="80000"/>
              </a:lnSpc>
            </a:pPr>
            <a:r>
              <a:rPr lang="th-TH" sz="3600" dirty="0" smtClean="0"/>
              <a:t>นโยบาย </a:t>
            </a:r>
            <a:r>
              <a:rPr lang="th-TH" sz="2400" dirty="0" smtClean="0"/>
              <a:t>(</a:t>
            </a:r>
            <a:r>
              <a:rPr lang="en-US" sz="2400" dirty="0" smtClean="0"/>
              <a:t>Policy Manuals)</a:t>
            </a:r>
            <a:endParaRPr lang="th-TH" sz="2400" dirty="0" smtClean="0"/>
          </a:p>
          <a:p>
            <a:pPr eaLnBrk="1" hangingPunct="1">
              <a:lnSpc>
                <a:spcPct val="80000"/>
              </a:lnSpc>
            </a:pPr>
            <a:r>
              <a:rPr lang="th-TH" sz="3600" dirty="0" smtClean="0"/>
              <a:t>คู่มือวิธีการปฏิบัติงาน </a:t>
            </a:r>
            <a:r>
              <a:rPr lang="th-TH" sz="2400" dirty="0" smtClean="0"/>
              <a:t>(</a:t>
            </a:r>
            <a:r>
              <a:rPr lang="en-US" sz="2400" dirty="0" smtClean="0"/>
              <a:t>Methods and </a:t>
            </a:r>
            <a:r>
              <a:rPr lang="en-US" sz="2400" dirty="0" err="1" smtClean="0"/>
              <a:t>Prodeures</a:t>
            </a:r>
            <a:r>
              <a:rPr lang="en-US" sz="2400" dirty="0" smtClean="0"/>
              <a:t> Manuals)</a:t>
            </a:r>
            <a:endParaRPr lang="th-TH" sz="2400" dirty="0" smtClean="0"/>
          </a:p>
        </p:txBody>
      </p:sp>
      <p:pic>
        <p:nvPicPr>
          <p:cNvPr id="14341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38A135-99D4-449D-B0B4-2695F1579A9B}" type="slidenum">
              <a:rPr lang="en-US"/>
              <a:pPr/>
              <a:t>14</a:t>
            </a:fld>
            <a:endParaRPr lang="th-TH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87400"/>
            <a:ext cx="8229600" cy="1143000"/>
          </a:xfrm>
        </p:spPr>
        <p:txBody>
          <a:bodyPr/>
          <a:lstStyle/>
          <a:p>
            <a:pPr eaLnBrk="1" hangingPunct="1"/>
            <a:r>
              <a:rPr lang="th-TH" smtClean="0"/>
              <a:t>การรวบรวมจากเอกสาร </a:t>
            </a:r>
            <a:r>
              <a:rPr lang="th-TH" sz="3000" smtClean="0"/>
              <a:t>(</a:t>
            </a:r>
            <a:r>
              <a:rPr lang="en-US" sz="3000" smtClean="0"/>
              <a:t>Documents)</a:t>
            </a:r>
            <a:endParaRPr lang="th-TH" sz="3000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12963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h-TH" sz="4000" dirty="0" smtClean="0"/>
              <a:t>หน้าที่ความรับผิดชอบ </a:t>
            </a:r>
            <a:r>
              <a:rPr lang="th-TH" sz="2800" dirty="0" smtClean="0"/>
              <a:t>(</a:t>
            </a:r>
            <a:r>
              <a:rPr lang="en-US" sz="2800" dirty="0" smtClean="0"/>
              <a:t>Job Descriptions)</a:t>
            </a:r>
            <a:endParaRPr lang="th-TH" sz="2800" dirty="0" smtClean="0"/>
          </a:p>
          <a:p>
            <a:pPr eaLnBrk="1" hangingPunct="1">
              <a:lnSpc>
                <a:spcPct val="80000"/>
              </a:lnSpc>
            </a:pPr>
            <a:r>
              <a:rPr lang="th-TH" sz="4000" dirty="0" smtClean="0"/>
              <a:t>แบบฟอร์มรายงานต่าง ๆ </a:t>
            </a:r>
            <a:r>
              <a:rPr lang="th-TH" sz="2800" dirty="0" smtClean="0"/>
              <a:t>(</a:t>
            </a:r>
            <a:r>
              <a:rPr lang="en-US" sz="2800" dirty="0" smtClean="0"/>
              <a:t>Forms and Reports)</a:t>
            </a:r>
            <a:endParaRPr lang="th-TH" sz="2800" dirty="0" smtClean="0"/>
          </a:p>
          <a:p>
            <a:pPr eaLnBrk="1" hangingPunct="1">
              <a:lnSpc>
                <a:spcPct val="80000"/>
              </a:lnSpc>
            </a:pPr>
            <a:r>
              <a:rPr lang="th-TH" sz="4000" dirty="0" smtClean="0"/>
              <a:t>การรับ/ส่งเอกสารและกระบวนการทำงาน </a:t>
            </a:r>
            <a:r>
              <a:rPr lang="th-TH" sz="2800" dirty="0" smtClean="0"/>
              <a:t>(</a:t>
            </a:r>
            <a:r>
              <a:rPr lang="en-US" sz="2800" dirty="0" smtClean="0"/>
              <a:t>Document Flow and Work Flow Diagrams)</a:t>
            </a:r>
            <a:endParaRPr lang="th-TH" altLang="ja-JP" sz="2800" dirty="0" smtClean="0"/>
          </a:p>
          <a:p>
            <a:pPr eaLnBrk="1" hangingPunct="1">
              <a:lnSpc>
                <a:spcPct val="80000"/>
              </a:lnSpc>
            </a:pPr>
            <a:r>
              <a:rPr lang="th-TH" altLang="ja-JP" sz="4000" dirty="0" smtClean="0"/>
              <a:t>ระบบงาน</a:t>
            </a:r>
            <a:r>
              <a:rPr lang="en-US" altLang="ja-JP" sz="4000" dirty="0" smtClean="0">
                <a:ea typeface="MS PGothic" pitchFamily="34" charset="-128"/>
              </a:rPr>
              <a:t> </a:t>
            </a:r>
            <a:r>
              <a:rPr lang="en-US" altLang="ja-JP" sz="2800" dirty="0" smtClean="0">
                <a:ea typeface="MS PGothic" pitchFamily="34" charset="-128"/>
              </a:rPr>
              <a:t>(System </a:t>
            </a:r>
            <a:r>
              <a:rPr lang="en-US" altLang="ja-JP" sz="2800" dirty="0" err="1" smtClean="0">
                <a:ea typeface="MS PGothic" pitchFamily="34" charset="-128"/>
              </a:rPr>
              <a:t>Flowchats</a:t>
            </a:r>
            <a:r>
              <a:rPr lang="en-US" altLang="ja-JP" sz="2800" dirty="0" smtClean="0">
                <a:ea typeface="MS PGothic" pitchFamily="34" charset="-128"/>
              </a:rPr>
              <a:t>)</a:t>
            </a:r>
            <a:r>
              <a:rPr lang="en-US" altLang="ja-JP" sz="4000" dirty="0" smtClean="0">
                <a:ea typeface="MS PGothic" pitchFamily="34" charset="-128"/>
              </a:rPr>
              <a:t> </a:t>
            </a:r>
            <a:endParaRPr lang="th-TH" sz="4000" dirty="0" smtClean="0"/>
          </a:p>
          <a:p>
            <a:pPr eaLnBrk="1" hangingPunct="1">
              <a:lnSpc>
                <a:spcPct val="80000"/>
              </a:lnSpc>
            </a:pPr>
            <a:endParaRPr lang="th-TH" sz="2800" dirty="0" smtClean="0"/>
          </a:p>
        </p:txBody>
      </p:sp>
      <p:pic>
        <p:nvPicPr>
          <p:cNvPr id="15365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BFEB4F-CEFD-4293-A5EC-0FE11DAF8F03}" type="slidenum">
              <a:rPr lang="en-US"/>
              <a:pPr/>
              <a:t>15</a:t>
            </a:fld>
            <a:endParaRPr lang="th-TH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735013"/>
            <a:ext cx="8229600" cy="1143000"/>
          </a:xfrm>
        </p:spPr>
        <p:txBody>
          <a:bodyPr/>
          <a:lstStyle/>
          <a:p>
            <a:pPr eaLnBrk="1" hangingPunct="1"/>
            <a:r>
              <a:rPr lang="th-TH" smtClean="0"/>
              <a:t>แบบสอบถาม (</a:t>
            </a:r>
            <a:r>
              <a:rPr lang="en-US" smtClean="0"/>
              <a:t>Questionnaire)</a:t>
            </a:r>
            <a:endParaRPr lang="th-TH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060575"/>
            <a:ext cx="8229600" cy="4530725"/>
          </a:xfrm>
        </p:spPr>
        <p:txBody>
          <a:bodyPr/>
          <a:lstStyle/>
          <a:p>
            <a:pPr eaLnBrk="1" hangingPunct="1"/>
            <a:r>
              <a:rPr lang="th-TH" altLang="ja-JP" dirty="0" smtClean="0"/>
              <a:t>แบบสอบถามเป็นเอกสารที่ทำขึ้นเพื่อถามคำถามที่ให้ผู้ตอบตอบคำถาม ที่ผู้ออกแบบสอบถามต้องการ เมื่อเปรียบเทียบกับการสัมภาษณ์ แบบสอบถามจะเป็นแบบ</a:t>
            </a:r>
            <a:r>
              <a:rPr lang="en-US" altLang="ja-JP" dirty="0" smtClean="0">
                <a:ea typeface="MS PGothic" pitchFamily="34" charset="-128"/>
              </a:rPr>
              <a:t> Impersonal </a:t>
            </a:r>
            <a:r>
              <a:rPr lang="th-TH" altLang="ja-JP" dirty="0" smtClean="0"/>
              <a:t>ซึ่งเป็นการหาข้อมูลได้ทีละมาก ๆ จากจำนวนมาก เหมาะกับการที่ต้องหาข้อมูลจากคนจำนวนมาก</a:t>
            </a:r>
            <a:r>
              <a:rPr lang="en-US" altLang="ja-JP" dirty="0" smtClean="0">
                <a:ea typeface="MS PGothic" pitchFamily="34" charset="-128"/>
              </a:rPr>
              <a:t> </a:t>
            </a:r>
            <a:endParaRPr lang="th-TH" dirty="0" smtClean="0"/>
          </a:p>
        </p:txBody>
      </p:sp>
      <p:pic>
        <p:nvPicPr>
          <p:cNvPr id="16389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448A42-3657-4688-8F09-A42AFAC57710}" type="slidenum">
              <a:rPr lang="en-US"/>
              <a:pPr/>
              <a:t>16</a:t>
            </a:fld>
            <a:endParaRPr lang="th-TH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87400"/>
            <a:ext cx="8229600" cy="1143000"/>
          </a:xfrm>
        </p:spPr>
        <p:txBody>
          <a:bodyPr/>
          <a:lstStyle/>
          <a:p>
            <a:pPr eaLnBrk="1" hangingPunct="1"/>
            <a:r>
              <a:rPr lang="th-TH" smtClean="0"/>
              <a:t>คุณสมบัติของแบบสอบถาม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12963"/>
            <a:ext cx="8229600" cy="4530725"/>
          </a:xfrm>
        </p:spPr>
        <p:txBody>
          <a:bodyPr/>
          <a:lstStyle/>
          <a:p>
            <a:pPr eaLnBrk="1" hangingPunct="1"/>
            <a:r>
              <a:rPr lang="th-TH" sz="4400" dirty="0" smtClean="0"/>
              <a:t>แบบสอบถามที่ตรงประเด็น</a:t>
            </a:r>
            <a:r>
              <a:rPr lang="en-US" sz="4400" dirty="0" smtClean="0"/>
              <a:t> </a:t>
            </a:r>
            <a:r>
              <a:rPr lang="en-US" dirty="0" smtClean="0"/>
              <a:t>(Validity)</a:t>
            </a:r>
          </a:p>
          <a:p>
            <a:pPr eaLnBrk="1" hangingPunct="1"/>
            <a:r>
              <a:rPr lang="th-TH" sz="4400" dirty="0" smtClean="0"/>
              <a:t>มีความเชื่อถือได้</a:t>
            </a:r>
            <a:r>
              <a:rPr lang="en-US" sz="4400" dirty="0" smtClean="0"/>
              <a:t> </a:t>
            </a:r>
            <a:r>
              <a:rPr lang="en-US" dirty="0" smtClean="0"/>
              <a:t>(Reliability)</a:t>
            </a:r>
          </a:p>
          <a:p>
            <a:pPr eaLnBrk="1" hangingPunct="1"/>
            <a:r>
              <a:rPr lang="th-TH" sz="4400" dirty="0" smtClean="0"/>
              <a:t>มีเหตุมีผล </a:t>
            </a:r>
            <a:r>
              <a:rPr lang="th-TH" dirty="0" smtClean="0"/>
              <a:t>(</a:t>
            </a:r>
            <a:r>
              <a:rPr lang="en-US" dirty="0" smtClean="0"/>
              <a:t>Face validity)</a:t>
            </a:r>
            <a:endParaRPr lang="th-TH" dirty="0" smtClean="0"/>
          </a:p>
        </p:txBody>
      </p:sp>
      <p:pic>
        <p:nvPicPr>
          <p:cNvPr id="17413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0EFB6E-9850-4B7C-8EAE-ACFEBDD1C6BA}" type="slidenum">
              <a:rPr lang="en-US"/>
              <a:pPr/>
              <a:t>17</a:t>
            </a:fld>
            <a:endParaRPr lang="th-TH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73150"/>
            <a:ext cx="8229600" cy="1143000"/>
          </a:xfrm>
        </p:spPr>
        <p:txBody>
          <a:bodyPr/>
          <a:lstStyle/>
          <a:p>
            <a:pPr eaLnBrk="1" hangingPunct="1"/>
            <a:r>
              <a:rPr lang="th-TH" sz="4600" smtClean="0"/>
              <a:t>หลักการเขียนแบบสอบถาม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98713"/>
            <a:ext cx="8229600" cy="4530725"/>
          </a:xfrm>
        </p:spPr>
        <p:txBody>
          <a:bodyPr/>
          <a:lstStyle/>
          <a:p>
            <a:pPr eaLnBrk="1" hangingPunct="1"/>
            <a:r>
              <a:rPr lang="th-TH" dirty="0" smtClean="0"/>
              <a:t>คำถามควรเป็นคำถามในเพียงหัวข้อเดียว</a:t>
            </a:r>
          </a:p>
          <a:p>
            <a:pPr eaLnBrk="1" hangingPunct="1"/>
            <a:r>
              <a:rPr lang="th-TH" dirty="0" smtClean="0"/>
              <a:t>คำถามควรเหมาะสมกับผู้ตอบที่จะตอบได้</a:t>
            </a:r>
          </a:p>
          <a:p>
            <a:pPr eaLnBrk="1" hangingPunct="1"/>
            <a:r>
              <a:rPr lang="th-TH" dirty="0" smtClean="0"/>
              <a:t>เรียงคำถามให้ต่อเนื่องสัมพันธ์กัน</a:t>
            </a:r>
          </a:p>
          <a:p>
            <a:pPr eaLnBrk="1" hangingPunct="1"/>
            <a:r>
              <a:rPr lang="th-TH" dirty="0" smtClean="0"/>
              <a:t>คำถามควรออกแบบสำหรับคะเนที่ง่ายในการวิเคราะห์</a:t>
            </a:r>
          </a:p>
          <a:p>
            <a:pPr eaLnBrk="1" hangingPunct="1"/>
            <a:r>
              <a:rPr lang="th-TH" dirty="0" smtClean="0"/>
              <a:t>คำถามควรเป็นคำถามที่ชัดเจน กะทัดรัด เข้าใจง่าย มีข้อความ</a:t>
            </a:r>
            <a:br>
              <a:rPr lang="th-TH" dirty="0" smtClean="0"/>
            </a:br>
            <a:endParaRPr lang="th-TH" dirty="0" smtClean="0"/>
          </a:p>
        </p:txBody>
      </p:sp>
      <p:pic>
        <p:nvPicPr>
          <p:cNvPr id="18437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8E575F-9A06-40EE-81EE-33798C53D1B2}" type="slidenum">
              <a:rPr lang="en-US"/>
              <a:pPr/>
              <a:t>18</a:t>
            </a:fld>
            <a:endParaRPr lang="th-TH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0275"/>
            <a:ext cx="8229600" cy="1143000"/>
          </a:xfrm>
        </p:spPr>
        <p:txBody>
          <a:bodyPr/>
          <a:lstStyle/>
          <a:p>
            <a:pPr eaLnBrk="1" hangingPunct="1"/>
            <a:r>
              <a:rPr lang="th-TH" sz="4600" smtClean="0"/>
              <a:t>ชนิดของคำถาม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55838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h-TH" sz="4000" dirty="0" smtClean="0"/>
              <a:t>รูปแบบของคำถามในแบบสอบถามแบ่งเป็น </a:t>
            </a:r>
            <a:br>
              <a:rPr lang="th-TH" sz="4000" dirty="0" smtClean="0"/>
            </a:br>
            <a:r>
              <a:rPr lang="en-US" sz="2800" dirty="0" smtClean="0"/>
              <a:t>2</a:t>
            </a:r>
            <a:r>
              <a:rPr lang="en-US" sz="4000" dirty="0" smtClean="0"/>
              <a:t> </a:t>
            </a:r>
            <a:r>
              <a:rPr lang="th-TH" sz="4000" dirty="0" smtClean="0"/>
              <a:t>ชนิด ดังนี้</a:t>
            </a:r>
          </a:p>
          <a:p>
            <a:pPr lvl="1" eaLnBrk="1" hangingPunct="1"/>
            <a:r>
              <a:rPr lang="th-TH" sz="3600" dirty="0" smtClean="0"/>
              <a:t>คำถามปลายเปิด </a:t>
            </a:r>
            <a:r>
              <a:rPr lang="th-TH" sz="2300" dirty="0" smtClean="0"/>
              <a:t>(</a:t>
            </a:r>
            <a:r>
              <a:rPr lang="en-US" sz="2300" dirty="0" smtClean="0"/>
              <a:t>Open-ended questions)</a:t>
            </a:r>
          </a:p>
          <a:p>
            <a:pPr lvl="1" eaLnBrk="1" hangingPunct="1"/>
            <a:r>
              <a:rPr lang="th-TH" altLang="ja-JP" sz="3600" dirty="0" smtClean="0"/>
              <a:t>คำถามปลายปิด </a:t>
            </a:r>
            <a:r>
              <a:rPr lang="th-TH" altLang="ja-JP" sz="2300" dirty="0" smtClean="0"/>
              <a:t>(</a:t>
            </a:r>
            <a:r>
              <a:rPr lang="en-US" altLang="ja-JP" sz="2300" dirty="0" smtClean="0">
                <a:ea typeface="MS PGothic" pitchFamily="34" charset="-128"/>
              </a:rPr>
              <a:t>Closed-ended questions)</a:t>
            </a:r>
            <a:r>
              <a:rPr lang="en-US" altLang="ja-JP" sz="3600" dirty="0" smtClean="0">
                <a:ea typeface="MS PGothic" pitchFamily="34" charset="-128"/>
              </a:rPr>
              <a:t> </a:t>
            </a:r>
            <a:endParaRPr lang="th-TH" sz="3600" dirty="0" smtClean="0"/>
          </a:p>
          <a:p>
            <a:pPr eaLnBrk="1" hangingPunct="1">
              <a:buFont typeface="Wingdings" pitchFamily="2" charset="2"/>
              <a:buNone/>
            </a:pPr>
            <a:endParaRPr lang="th-TH" sz="4000" dirty="0" smtClean="0"/>
          </a:p>
        </p:txBody>
      </p:sp>
      <p:pic>
        <p:nvPicPr>
          <p:cNvPr id="19461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D23391-8410-464A-94EB-F85921DF3AD5}" type="slidenum">
              <a:rPr lang="en-US"/>
              <a:pPr/>
              <a:t>19</a:t>
            </a:fld>
            <a:endParaRPr lang="th-TH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89013"/>
            <a:ext cx="8229600" cy="1143000"/>
          </a:xfrm>
        </p:spPr>
        <p:txBody>
          <a:bodyPr/>
          <a:lstStyle/>
          <a:p>
            <a:pPr eaLnBrk="1" hangingPunct="1"/>
            <a:r>
              <a:rPr lang="th-TH" dirty="0" smtClean="0"/>
              <a:t>คำถามปลายปิด </a:t>
            </a:r>
            <a:br>
              <a:rPr lang="th-TH" dirty="0" smtClean="0"/>
            </a:br>
            <a:r>
              <a:rPr lang="th-TH" sz="2500" dirty="0" smtClean="0"/>
              <a:t>(</a:t>
            </a:r>
            <a:r>
              <a:rPr lang="en-US" sz="2500" dirty="0" smtClean="0"/>
              <a:t>Closed-ended questions)</a:t>
            </a:r>
            <a:endParaRPr lang="th-TH" sz="2500" dirty="0" smtClean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12963"/>
            <a:ext cx="8229600" cy="4530725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dirty="0" smtClean="0"/>
              <a:t>เป็นคำถามที่มีคำตอบให้ผู้ตอบแบบสอบถาม โดยการ เลือกคำตอบตามความคิดเห็น แบบสอบถามชนิดนี้มีหลายรูปแบบดังนี้ 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u="sng" dirty="0" smtClean="0">
                <a:solidFill>
                  <a:schemeClr val="tx2"/>
                </a:solidFill>
              </a:rPr>
              <a:t>Multiple - choice</a:t>
            </a:r>
            <a:endParaRPr lang="th-TH" sz="2000" u="sng" dirty="0" smtClean="0">
              <a:solidFill>
                <a:schemeClr val="tx2"/>
              </a:solidFill>
            </a:endParaRP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dirty="0" smtClean="0"/>
              <a:t>เป็นตัวเลือกให้เลือกตอบ ดังตัวอย่าง</a:t>
            </a:r>
            <a:br>
              <a:rPr lang="th-TH" dirty="0" smtClean="0"/>
            </a:br>
            <a:endParaRPr lang="en-US" dirty="0" smtClean="0"/>
          </a:p>
          <a:p>
            <a:pPr marL="2171700" lvl="4" indent="-3429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1.</a:t>
            </a:r>
            <a:r>
              <a:rPr lang="th-TH" sz="3600" dirty="0" smtClean="0"/>
              <a:t>คุณบริการลูกค้าวันละประมาณกี่คน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>
                <a:latin typeface="Tahoma" pitchFamily="34" charset="0"/>
                <a:cs typeface="Tahoma" pitchFamily="34" charset="0"/>
              </a:rPr>
              <a:t>[] </a:t>
            </a:r>
            <a:r>
              <a:rPr lang="en-US" sz="2400" dirty="0" smtClean="0"/>
              <a:t>0-5</a:t>
            </a:r>
            <a:r>
              <a:rPr lang="en-US" sz="3600" dirty="0" smtClean="0"/>
              <a:t> </a:t>
            </a:r>
            <a:r>
              <a:rPr lang="th-TH" sz="3600" dirty="0" smtClean="0"/>
              <a:t>คน </a:t>
            </a:r>
            <a:r>
              <a:rPr lang="en-US" sz="3600" dirty="0" smtClean="0"/>
              <a:t>	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[] </a:t>
            </a:r>
            <a:r>
              <a:rPr lang="en-US" sz="2400" dirty="0" smtClean="0"/>
              <a:t>6-10</a:t>
            </a:r>
            <a:r>
              <a:rPr lang="en-US" sz="3600" dirty="0" smtClean="0"/>
              <a:t> </a:t>
            </a:r>
            <a:r>
              <a:rPr lang="th-TH" sz="3600" dirty="0" smtClean="0"/>
              <a:t>คน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>
                <a:latin typeface="Tahoma" pitchFamily="34" charset="0"/>
                <a:cs typeface="Tahoma" pitchFamily="34" charset="0"/>
              </a:rPr>
              <a:t>[] </a:t>
            </a:r>
            <a:r>
              <a:rPr lang="en-US" sz="2400" dirty="0" smtClean="0"/>
              <a:t>11-15</a:t>
            </a:r>
            <a:r>
              <a:rPr lang="en-US" sz="3600" dirty="0" smtClean="0"/>
              <a:t> </a:t>
            </a:r>
            <a:r>
              <a:rPr lang="th-TH" sz="3600" dirty="0" smtClean="0"/>
              <a:t>คน</a:t>
            </a:r>
            <a:r>
              <a:rPr lang="en-US" sz="3600" dirty="0" smtClean="0"/>
              <a:t> 	</a:t>
            </a:r>
            <a:r>
              <a:rPr lang="en-US" sz="2400" dirty="0" smtClean="0">
                <a:cs typeface="Tahoma" pitchFamily="34" charset="0"/>
              </a:rPr>
              <a:t>[]</a:t>
            </a:r>
            <a:r>
              <a:rPr lang="en-US" sz="2400" dirty="0" smtClean="0"/>
              <a:t> </a:t>
            </a:r>
            <a:r>
              <a:rPr lang="th-TH" sz="3600" dirty="0" smtClean="0"/>
              <a:t>มากกว่า </a:t>
            </a:r>
            <a:r>
              <a:rPr lang="en-US" sz="2400" dirty="0" smtClean="0"/>
              <a:t>15</a:t>
            </a:r>
            <a:r>
              <a:rPr lang="en-US" sz="3600" dirty="0" smtClean="0"/>
              <a:t> </a:t>
            </a:r>
            <a:r>
              <a:rPr lang="th-TH" sz="3600" dirty="0" smtClean="0"/>
              <a:t>คน</a:t>
            </a:r>
            <a:r>
              <a:rPr lang="th-TH" dirty="0" smtClean="0"/>
              <a:t> </a:t>
            </a:r>
          </a:p>
        </p:txBody>
      </p:sp>
      <p:pic>
        <p:nvPicPr>
          <p:cNvPr id="21509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1270ED-7891-48D1-A45C-CAFE27ABF662}" type="slidenum">
              <a:rPr lang="en-US"/>
              <a:pPr/>
              <a:t>2</a:t>
            </a:fld>
            <a:endParaRPr lang="th-TH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/>
            </a:r>
            <a:br>
              <a:rPr lang="th-TH" smtClean="0"/>
            </a:br>
            <a:r>
              <a:rPr lang="th-TH" smtClean="0"/>
              <a:t>วัตถุประสงค์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z="4000" dirty="0" smtClean="0"/>
              <a:t>เล็งเห็นความสำคัญของการกำหนดปัญหาที่ชัดเจน เพื่อนำไปสู่กรแก้ไขปัญหาที่ถูกต้อง</a:t>
            </a:r>
          </a:p>
          <a:p>
            <a:pPr eaLnBrk="1" hangingPunct="1"/>
            <a:r>
              <a:rPr lang="th-TH" sz="4000" dirty="0" smtClean="0"/>
              <a:t>ทราบถึงระบบงานใหม่ที่จะพัฒนานั้น ต้องมีการศึกษาความเป็นไปได้ในแง่มุมต่าง ๆ </a:t>
            </a:r>
          </a:p>
          <a:p>
            <a:pPr eaLnBrk="1" hangingPunct="1"/>
            <a:r>
              <a:rPr lang="th-TH" sz="4000" dirty="0" smtClean="0"/>
              <a:t>ทราบถึงความสำคัญของ </a:t>
            </a:r>
            <a:r>
              <a:rPr lang="en-US" b="1" dirty="0" smtClean="0"/>
              <a:t>Requirements</a:t>
            </a:r>
            <a:r>
              <a:rPr lang="en-US" sz="4000" dirty="0" smtClean="0"/>
              <a:t> </a:t>
            </a:r>
            <a:r>
              <a:rPr lang="th-TH" sz="4000" dirty="0" smtClean="0"/>
              <a:t>และวิธีศึกษาแหล่งข้อมูลเพื่อหารายละเอียด</a:t>
            </a:r>
          </a:p>
        </p:txBody>
      </p:sp>
      <p:pic>
        <p:nvPicPr>
          <p:cNvPr id="4101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1E45E9-23A4-4DCD-A9F4-B285769FA6C4}" type="slidenum">
              <a:rPr lang="en-US"/>
              <a:pPr/>
              <a:t>20</a:t>
            </a:fld>
            <a:endParaRPr lang="th-TH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33475"/>
            <a:ext cx="8229600" cy="1143000"/>
          </a:xfrm>
        </p:spPr>
        <p:txBody>
          <a:bodyPr/>
          <a:lstStyle/>
          <a:p>
            <a:pPr eaLnBrk="1" hangingPunct="1"/>
            <a:r>
              <a:rPr lang="th-TH" smtClean="0"/>
              <a:t>คำถามปลายเปิด </a:t>
            </a:r>
            <a:br>
              <a:rPr lang="th-TH" smtClean="0"/>
            </a:br>
            <a:r>
              <a:rPr lang="th-TH" sz="2500" smtClean="0"/>
              <a:t>(</a:t>
            </a:r>
            <a:r>
              <a:rPr lang="en-US" sz="2500" smtClean="0"/>
              <a:t>Open-ended questions)</a:t>
            </a:r>
            <a:endParaRPr lang="th-TH" sz="2500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2071678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h-TH" sz="2800" dirty="0" smtClean="0"/>
          </a:p>
          <a:p>
            <a:pPr eaLnBrk="1" hangingPunct="1">
              <a:lnSpc>
                <a:spcPct val="80000"/>
              </a:lnSpc>
            </a:pPr>
            <a:r>
              <a:rPr lang="th-TH" sz="2800" dirty="0" smtClean="0"/>
              <a:t>เป็นแบบสอบถามที่ไม่มีทางเลือกให้เลือกตอบ แต่ให้ผู้ตอบแบบสอบถาม แสดงความคิดเห็นของตนเอง </a:t>
            </a:r>
          </a:p>
          <a:p>
            <a:pPr eaLnBrk="1" hangingPunct="1">
              <a:lnSpc>
                <a:spcPct val="80000"/>
              </a:lnSpc>
            </a:pPr>
            <a:r>
              <a:rPr lang="th-TH" sz="2800" dirty="0" smtClean="0"/>
              <a:t>ตัวอย่างคำถามปลายเปิด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th-TH" sz="2800" dirty="0" smtClean="0"/>
              <a:t>คุณคิดว่าหน่วยงานต้องปรับปรุงอะไรเป็นอย่างแรกเพื่อให้สามารถให้บริการลูกค้าได้รวดเร็วขึ้น </a:t>
            </a:r>
            <a:r>
              <a:rPr lang="en-US" sz="2800" dirty="0" smtClean="0"/>
              <a:t>........................................................................................................................................................................................................................................................ </a:t>
            </a:r>
            <a:endParaRPr lang="th-TH" sz="2800" dirty="0" smtClean="0"/>
          </a:p>
        </p:txBody>
      </p:sp>
      <p:pic>
        <p:nvPicPr>
          <p:cNvPr id="20485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DF8C44-1D02-42AC-B82A-B4F7104EB57F}" type="slidenum">
              <a:rPr lang="en-US"/>
              <a:pPr/>
              <a:t>21</a:t>
            </a:fld>
            <a:endParaRPr lang="th-TH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060450"/>
            <a:ext cx="8229600" cy="1143000"/>
          </a:xfrm>
        </p:spPr>
        <p:txBody>
          <a:bodyPr/>
          <a:lstStyle/>
          <a:p>
            <a:pPr eaLnBrk="1" hangingPunct="1"/>
            <a:r>
              <a:rPr lang="th-TH" smtClean="0"/>
              <a:t>คำถามปลายปิด </a:t>
            </a:r>
            <a:br>
              <a:rPr lang="th-TH" smtClean="0"/>
            </a:br>
            <a:r>
              <a:rPr lang="th-TH" sz="2500" smtClean="0"/>
              <a:t>(</a:t>
            </a:r>
            <a:r>
              <a:rPr lang="en-US" sz="2500" smtClean="0"/>
              <a:t>Closed-ended questions)</a:t>
            </a:r>
            <a:endParaRPr lang="th-TH" sz="2500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55838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u="sng" dirty="0" smtClean="0">
                <a:solidFill>
                  <a:schemeClr val="tx2"/>
                </a:solidFill>
              </a:rPr>
              <a:t>Rating - Scale</a:t>
            </a:r>
            <a:endParaRPr lang="th-TH" sz="2800" u="sng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2800" dirty="0" smtClean="0"/>
              <a:t>เป็นคำถามที่ให้ตอบคำถามที่เป็นอัตราในการตอบคำถามนั้น ๆ </a:t>
            </a:r>
            <a:br>
              <a:rPr lang="th-TH" sz="2800" dirty="0" smtClean="0"/>
            </a:br>
            <a:r>
              <a:rPr lang="th-TH" sz="2800" dirty="0" smtClean="0"/>
              <a:t>ดังตัวอย่าง</a:t>
            </a:r>
            <a:endParaRPr lang="en-US" sz="2800" dirty="0" smtClean="0"/>
          </a:p>
          <a:p>
            <a:pPr lvl="4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</a:t>
            </a:r>
            <a:r>
              <a:rPr lang="en-US" sz="1800" dirty="0" smtClean="0"/>
              <a:t>2.</a:t>
            </a:r>
            <a:r>
              <a:rPr lang="th-TH" sz="2800" dirty="0" smtClean="0"/>
              <a:t>คุณเห็นด้วยกับนโยบายการนำเอาคอมพิวเตอร์มาใช้ในองค์กรมากแค่ไหน</a:t>
            </a:r>
            <a:endParaRPr lang="en-US" sz="2800" dirty="0" smtClean="0"/>
          </a:p>
          <a:p>
            <a:pPr lvl="4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	[] </a:t>
            </a:r>
            <a:r>
              <a:rPr lang="th-TH" sz="2800" dirty="0" smtClean="0"/>
              <a:t>เห็นด้วยอย่างมาก </a:t>
            </a:r>
            <a:endParaRPr lang="en-US" sz="2800" dirty="0" smtClean="0"/>
          </a:p>
          <a:p>
            <a:pPr lvl="4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	[] </a:t>
            </a:r>
            <a:r>
              <a:rPr lang="th-TH" sz="2800" dirty="0" smtClean="0"/>
              <a:t>เห็นด้วย </a:t>
            </a:r>
            <a:endParaRPr lang="en-US" sz="2800" dirty="0" smtClean="0"/>
          </a:p>
          <a:p>
            <a:pPr lvl="4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	[] </a:t>
            </a:r>
            <a:r>
              <a:rPr lang="th-TH" sz="2800" dirty="0" smtClean="0"/>
              <a:t>ไม่แน่ใจ</a:t>
            </a:r>
            <a:r>
              <a:rPr lang="th-TH" sz="1800" dirty="0" smtClean="0"/>
              <a:t> </a:t>
            </a:r>
          </a:p>
        </p:txBody>
      </p:sp>
      <p:pic>
        <p:nvPicPr>
          <p:cNvPr id="22533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3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B89BF4-63C1-48CE-8369-0A0E1EC686B0}" type="slidenum">
              <a:rPr lang="en-US"/>
              <a:pPr/>
              <a:t>22</a:t>
            </a:fld>
            <a:endParaRPr lang="th-TH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896938"/>
            <a:ext cx="8229600" cy="1143000"/>
          </a:xfrm>
        </p:spPr>
        <p:txBody>
          <a:bodyPr/>
          <a:lstStyle/>
          <a:p>
            <a:pPr eaLnBrk="1" hangingPunct="1"/>
            <a:r>
              <a:rPr lang="th-TH" dirty="0" smtClean="0"/>
              <a:t>คำถามปลายปิด </a:t>
            </a:r>
            <a:br>
              <a:rPr lang="th-TH" dirty="0" smtClean="0"/>
            </a:br>
            <a:r>
              <a:rPr lang="th-TH" sz="2500" dirty="0" smtClean="0"/>
              <a:t>(</a:t>
            </a:r>
            <a:r>
              <a:rPr lang="en-US" sz="2500" dirty="0" smtClean="0"/>
              <a:t>Closed-ended questions)</a:t>
            </a:r>
            <a:endParaRPr lang="th-TH" sz="2500" dirty="0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451100"/>
            <a:ext cx="7696200" cy="4264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u="sng" dirty="0" smtClean="0">
                <a:solidFill>
                  <a:schemeClr val="tx2"/>
                </a:solidFill>
              </a:rPr>
              <a:t>Ranking - Scale</a:t>
            </a:r>
            <a:endParaRPr lang="th-TH" sz="2000" u="sng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2800" dirty="0" smtClean="0"/>
              <a:t>เป็นคำถามที่ผู้ตอบแบบสอบถามต้องเลือกคำตอบระดับความคิดเห็น เรียงลำดับความสำคัญ ดังตัวอย่าง </a:t>
            </a:r>
            <a:endParaRPr lang="en-US" sz="2800" dirty="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/>
              <a:t>3.</a:t>
            </a:r>
            <a:r>
              <a:rPr lang="en-US" sz="2800" dirty="0" smtClean="0"/>
              <a:t> </a:t>
            </a:r>
            <a:r>
              <a:rPr lang="th-TH" sz="2800" dirty="0" smtClean="0"/>
              <a:t>เรียงลำดับตามความพอใจในการทำงานของคุณ</a:t>
            </a:r>
            <a:endParaRPr lang="en-US" sz="2800" dirty="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	</a:t>
            </a:r>
            <a:r>
              <a:rPr lang="en-US" sz="1800" dirty="0" smtClean="0"/>
              <a:t>__</a:t>
            </a:r>
            <a:r>
              <a:rPr lang="en-US" sz="2800" dirty="0" smtClean="0"/>
              <a:t> </a:t>
            </a:r>
            <a:r>
              <a:rPr lang="th-TH" sz="2800" dirty="0" smtClean="0"/>
              <a:t>เงินเดือน</a:t>
            </a:r>
            <a:endParaRPr lang="en-US" sz="2800" dirty="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	</a:t>
            </a:r>
            <a:r>
              <a:rPr lang="en-US" sz="1800" dirty="0" smtClean="0"/>
              <a:t>__</a:t>
            </a:r>
            <a:r>
              <a:rPr lang="th-TH" sz="2800" dirty="0" smtClean="0"/>
              <a:t>ผลประโยชน์</a:t>
            </a:r>
            <a:endParaRPr lang="en-US" sz="2800" dirty="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	</a:t>
            </a:r>
            <a:r>
              <a:rPr lang="en-US" sz="1800" dirty="0" smtClean="0"/>
              <a:t>__</a:t>
            </a:r>
            <a:r>
              <a:rPr lang="en-US" sz="2800" dirty="0" smtClean="0"/>
              <a:t> </a:t>
            </a:r>
            <a:r>
              <a:rPr lang="th-TH" sz="2800" dirty="0" smtClean="0"/>
              <a:t>เพื่อนร่วมงาน</a:t>
            </a:r>
            <a:endParaRPr lang="en-US" sz="2800" dirty="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	</a:t>
            </a:r>
            <a:r>
              <a:rPr lang="en-US" sz="1800" dirty="0" smtClean="0"/>
              <a:t>__</a:t>
            </a:r>
            <a:r>
              <a:rPr lang="th-TH" sz="2800" dirty="0" smtClean="0"/>
              <a:t>สภาพแวดล้อมในการทำงาน</a:t>
            </a:r>
            <a:endParaRPr lang="en-US" sz="2800" dirty="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	</a:t>
            </a:r>
            <a:r>
              <a:rPr lang="en-US" sz="1800" dirty="0" smtClean="0"/>
              <a:t>__</a:t>
            </a:r>
            <a:r>
              <a:rPr lang="th-TH" sz="2800" dirty="0" smtClean="0"/>
              <a:t>หัวหน้างาน</a:t>
            </a:r>
          </a:p>
        </p:txBody>
      </p:sp>
      <p:pic>
        <p:nvPicPr>
          <p:cNvPr id="23557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5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6EB11B-B00C-43D6-BBB8-1CAD0B1732A6}" type="slidenum">
              <a:rPr lang="en-US"/>
              <a:pPr/>
              <a:t>23</a:t>
            </a:fld>
            <a:endParaRPr lang="th-TH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58838"/>
            <a:ext cx="8229600" cy="1143000"/>
          </a:xfrm>
        </p:spPr>
        <p:txBody>
          <a:bodyPr/>
          <a:lstStyle/>
          <a:p>
            <a:pPr eaLnBrk="1" hangingPunct="1"/>
            <a:r>
              <a:rPr lang="th-TH" dirty="0" smtClean="0"/>
              <a:t>ข้อดี ข้อเสีย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844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h-TH" sz="3600" dirty="0" smtClean="0"/>
              <a:t>ข้อดีของแบบสอบถาม</a:t>
            </a:r>
            <a:endParaRPr lang="en-US" sz="36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/>
              <a:t>1. </a:t>
            </a:r>
            <a:r>
              <a:rPr lang="th-TH" sz="3200" dirty="0" smtClean="0"/>
              <a:t>ประหยัดเวลา</a:t>
            </a:r>
            <a:endParaRPr lang="en-US" sz="32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/>
              <a:t>2. </a:t>
            </a:r>
            <a:r>
              <a:rPr lang="th-TH" sz="3200" dirty="0" smtClean="0"/>
              <a:t>ง่าย สะดวก และรวดเร็ว</a:t>
            </a:r>
          </a:p>
          <a:p>
            <a:pPr eaLnBrk="1" hangingPunct="1">
              <a:buFont typeface="Wingdings" pitchFamily="2" charset="2"/>
              <a:buNone/>
            </a:pPr>
            <a:r>
              <a:rPr lang="th-TH" sz="3600" dirty="0" smtClean="0"/>
              <a:t>ข้อเสียของแบบสอบถาม</a:t>
            </a:r>
            <a:endParaRPr lang="en-US" sz="36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/>
              <a:t>1. </a:t>
            </a:r>
            <a:r>
              <a:rPr lang="th-TH" sz="3200" dirty="0" smtClean="0"/>
              <a:t>การทำแบบสอบถามที่ได้ผลตามความต้องนั้นยาก</a:t>
            </a:r>
            <a:endParaRPr lang="en-US" altLang="ja-JP" sz="3200" dirty="0" smtClean="0">
              <a:ea typeface="MS PGothic" pitchFamily="34" charset="-128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altLang="ja-JP" sz="3200" dirty="0" smtClean="0">
                <a:ea typeface="MS PGothic" pitchFamily="34" charset="-128"/>
              </a:rPr>
              <a:t>2. </a:t>
            </a:r>
            <a:r>
              <a:rPr lang="th-TH" altLang="ja-JP" sz="3200" dirty="0" smtClean="0"/>
              <a:t>มีข้อจำกัดในการได้ข้อมูลตามความต้องการ</a:t>
            </a:r>
            <a:r>
              <a:rPr lang="en-US" altLang="ja-JP" sz="3200" dirty="0" smtClean="0">
                <a:ea typeface="MS PGothic" pitchFamily="34" charset="-128"/>
              </a:rPr>
              <a:t> </a:t>
            </a:r>
            <a:endParaRPr lang="th-TH" sz="3200" dirty="0" smtClean="0"/>
          </a:p>
        </p:txBody>
      </p:sp>
      <p:pic>
        <p:nvPicPr>
          <p:cNvPr id="24581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FB4971-14A1-4148-8C98-490575F21DDA}" type="slidenum">
              <a:rPr lang="en-US"/>
              <a:pPr/>
              <a:t>24</a:t>
            </a:fld>
            <a:endParaRPr lang="th-TH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01713"/>
            <a:ext cx="8229600" cy="1143000"/>
          </a:xfrm>
        </p:spPr>
        <p:txBody>
          <a:bodyPr/>
          <a:lstStyle/>
          <a:p>
            <a:pPr eaLnBrk="1" hangingPunct="1"/>
            <a:r>
              <a:rPr lang="th-TH" altLang="ja-JP" smtClean="0"/>
              <a:t>การสัมภาษณ์ </a:t>
            </a:r>
            <a:r>
              <a:rPr lang="th-TH" altLang="ja-JP" sz="2500" smtClean="0"/>
              <a:t>(</a:t>
            </a:r>
            <a:r>
              <a:rPr lang="en-US" altLang="ja-JP" sz="2500" smtClean="0">
                <a:ea typeface="MS PGothic" pitchFamily="34" charset="-128"/>
              </a:rPr>
              <a:t>Interview) </a:t>
            </a:r>
            <a:endParaRPr lang="th-TH" sz="2500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27275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mtClean="0"/>
              <a:t>ข้อดีของการสัมภาษณ์</a:t>
            </a: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1. </a:t>
            </a:r>
            <a:r>
              <a:rPr lang="th-TH" smtClean="0"/>
              <a:t>ข้อมูลที่ได้เป็นข้อมูลที่มีคุณภาพ เนื่องจากเป็นข้อมูลที่ได้รับโดยการพูดคุยกัน ซึ่งเกิดขึ้นจากการดำเนินงานจริงๆ ในระบบ</a:t>
            </a: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2. </a:t>
            </a:r>
            <a:r>
              <a:rPr lang="th-TH" smtClean="0"/>
              <a:t>นักวิเคราะห์ได้ความคิดเห็นและคำแนะนำในการออกแบบระบบ ทำให้ผู้ถูกสัมภาษณ์มีส่วนร่วมในการออกแบบ ซึ่งทำให้ลดการต่อต้านระบบใหม่</a:t>
            </a:r>
          </a:p>
        </p:txBody>
      </p:sp>
      <p:pic>
        <p:nvPicPr>
          <p:cNvPr id="25605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C2172E-FF8C-49DA-A009-AD381D085FF9}" type="slidenum">
              <a:rPr lang="en-US"/>
              <a:pPr/>
              <a:t>25</a:t>
            </a:fld>
            <a:endParaRPr lang="th-TH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01713"/>
            <a:ext cx="8229600" cy="1143000"/>
          </a:xfrm>
        </p:spPr>
        <p:txBody>
          <a:bodyPr/>
          <a:lstStyle/>
          <a:p>
            <a:pPr eaLnBrk="1" hangingPunct="1"/>
            <a:r>
              <a:rPr lang="th-TH" altLang="ja-JP" smtClean="0"/>
              <a:t>การสัมภาษณ์ </a:t>
            </a:r>
            <a:r>
              <a:rPr lang="th-TH" altLang="ja-JP" sz="2500" smtClean="0"/>
              <a:t>(</a:t>
            </a:r>
            <a:r>
              <a:rPr lang="en-US" altLang="ja-JP" sz="2500" smtClean="0">
                <a:ea typeface="MS PGothic" pitchFamily="34" charset="-128"/>
              </a:rPr>
              <a:t>Interview)</a:t>
            </a:r>
            <a:endParaRPr lang="th-TH" sz="2500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27275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h-TH" sz="4000" smtClean="0"/>
              <a:t>ข้อเสียของการสัมภาษณ์</a:t>
            </a:r>
            <a:endParaRPr lang="en-US" sz="40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1.</a:t>
            </a:r>
            <a:r>
              <a:rPr lang="en-US" sz="4000" smtClean="0"/>
              <a:t> </a:t>
            </a:r>
            <a:r>
              <a:rPr lang="th-TH" sz="4000" smtClean="0"/>
              <a:t>เสียเวลามาก</a:t>
            </a:r>
            <a:endParaRPr lang="en-US" altLang="ja-JP" sz="4000" smtClean="0">
              <a:ea typeface="MS PGothic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ja-JP" sz="2800" smtClean="0">
                <a:ea typeface="MS PGothic" pitchFamily="34" charset="-128"/>
              </a:rPr>
              <a:t>2.</a:t>
            </a:r>
            <a:r>
              <a:rPr lang="en-US" altLang="ja-JP" sz="4000" smtClean="0">
                <a:ea typeface="MS PGothic" pitchFamily="34" charset="-128"/>
              </a:rPr>
              <a:t> </a:t>
            </a:r>
            <a:r>
              <a:rPr lang="th-TH" altLang="ja-JP" sz="4000" smtClean="0"/>
              <a:t>นักวิเคราะห์อาจคล้อยตามความคิดเห็นที่เป็นอคติ </a:t>
            </a:r>
            <a:r>
              <a:rPr lang="th-TH" altLang="ja-JP" sz="2800" smtClean="0"/>
              <a:t>(</a:t>
            </a:r>
            <a:r>
              <a:rPr lang="en-US" altLang="ja-JP" sz="2800" smtClean="0">
                <a:ea typeface="MS PGothic" pitchFamily="34" charset="-128"/>
              </a:rPr>
              <a:t>Bias)</a:t>
            </a:r>
            <a:r>
              <a:rPr lang="en-US" altLang="ja-JP" sz="4000" smtClean="0">
                <a:ea typeface="MS PGothic" pitchFamily="34" charset="-128"/>
              </a:rPr>
              <a:t> </a:t>
            </a:r>
            <a:r>
              <a:rPr lang="th-TH" altLang="ja-JP" sz="4000" smtClean="0"/>
              <a:t>ของผู้ถูกสัมภาษณ์</a:t>
            </a:r>
            <a:r>
              <a:rPr lang="en-US" altLang="ja-JP" sz="4000" smtClean="0">
                <a:ea typeface="MS PGothic" pitchFamily="34" charset="-128"/>
              </a:rPr>
              <a:t> </a:t>
            </a:r>
            <a:endParaRPr lang="th-TH" sz="4000" smtClean="0"/>
          </a:p>
        </p:txBody>
      </p:sp>
      <p:pic>
        <p:nvPicPr>
          <p:cNvPr id="26629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6B61CF-3164-4A25-9D5A-F5A2731885AC}" type="slidenum">
              <a:rPr lang="en-US"/>
              <a:pPr/>
              <a:t>26</a:t>
            </a:fld>
            <a:endParaRPr lang="th-TH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28688"/>
            <a:ext cx="8229600" cy="1143000"/>
          </a:xfrm>
        </p:spPr>
        <p:txBody>
          <a:bodyPr/>
          <a:lstStyle/>
          <a:p>
            <a:pPr eaLnBrk="1" hangingPunct="1"/>
            <a:r>
              <a:rPr lang="th-TH" altLang="ja-JP" dirty="0" smtClean="0"/>
              <a:t>การสังเกต </a:t>
            </a:r>
            <a:r>
              <a:rPr lang="th-TH" altLang="ja-JP" sz="2500" dirty="0" smtClean="0"/>
              <a:t>(</a:t>
            </a:r>
            <a:r>
              <a:rPr lang="en-US" altLang="ja-JP" sz="2500" dirty="0" smtClean="0">
                <a:ea typeface="MS PGothic" pitchFamily="34" charset="-128"/>
              </a:rPr>
              <a:t>Observation)</a:t>
            </a:r>
            <a:r>
              <a:rPr lang="en-US" altLang="ja-JP" dirty="0" smtClean="0">
                <a:ea typeface="MS PGothic" pitchFamily="34" charset="-128"/>
              </a:rPr>
              <a:t> </a:t>
            </a:r>
            <a:endParaRPr lang="th-TH" dirty="0" smtClean="0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5425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dirty="0" smtClean="0"/>
              <a:t>ข้อดีของการสังเกต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1.</a:t>
            </a:r>
            <a:r>
              <a:rPr lang="en-US" dirty="0" smtClean="0"/>
              <a:t> </a:t>
            </a:r>
            <a:r>
              <a:rPr lang="th-TH" dirty="0" smtClean="0"/>
              <a:t>ข้อมูลที่ได้จากเหตุการณ์จริง ๆ </a:t>
            </a:r>
            <a:r>
              <a:rPr lang="th-TH" sz="2000" dirty="0" smtClean="0"/>
              <a:t>(</a:t>
            </a:r>
            <a:r>
              <a:rPr lang="en-US" sz="2000" dirty="0" smtClean="0"/>
              <a:t>System-related tasks)</a:t>
            </a:r>
            <a:r>
              <a:rPr lang="en-US" dirty="0" smtClean="0"/>
              <a:t> </a:t>
            </a:r>
            <a:r>
              <a:rPr lang="th-TH" dirty="0" smtClean="0"/>
              <a:t>ซึ่งเป็นข้อมูลที่เชื่อถือได้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2.</a:t>
            </a:r>
            <a:r>
              <a:rPr lang="en-US" dirty="0" smtClean="0"/>
              <a:t> </a:t>
            </a:r>
            <a:r>
              <a:rPr lang="th-TH" dirty="0" smtClean="0"/>
              <a:t>ข้อมูลที่ได้จากการเก็บข้อมูล จากการสังเกตโดย ไม่มีการเตรียมตัว เหมือนการทำแบบสอบถาม หรือการสัมภาษณ์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3. </a:t>
            </a:r>
            <a:r>
              <a:rPr lang="th-TH" dirty="0" smtClean="0"/>
              <a:t>ข้อมูลที่ได้เป็นข้อมูลที่น่าเชื่อมาก เนื่องจากผู้สังเกตการณ์เป็นผู้เห็นเหตการณ์จริงๆ ด้วยตา</a:t>
            </a:r>
          </a:p>
        </p:txBody>
      </p:sp>
      <p:pic>
        <p:nvPicPr>
          <p:cNvPr id="27653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CCAC72-368A-4BF4-BBB6-3A0D64D2605A}" type="slidenum">
              <a:rPr lang="en-US"/>
              <a:pPr/>
              <a:t>27</a:t>
            </a:fld>
            <a:endParaRPr lang="th-TH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87400"/>
            <a:ext cx="8229600" cy="1143000"/>
          </a:xfrm>
        </p:spPr>
        <p:txBody>
          <a:bodyPr/>
          <a:lstStyle/>
          <a:p>
            <a:pPr eaLnBrk="1" hangingPunct="1"/>
            <a:r>
              <a:rPr lang="th-TH" altLang="ja-JP" dirty="0" smtClean="0"/>
              <a:t>การสังเกต </a:t>
            </a:r>
            <a:r>
              <a:rPr lang="th-TH" altLang="ja-JP" sz="2500" dirty="0" smtClean="0"/>
              <a:t>(</a:t>
            </a:r>
            <a:r>
              <a:rPr lang="en-US" altLang="ja-JP" sz="2500" dirty="0" smtClean="0">
                <a:ea typeface="MS PGothic" pitchFamily="34" charset="-128"/>
              </a:rPr>
              <a:t>Observation)</a:t>
            </a:r>
            <a:endParaRPr lang="th-TH" sz="2500" dirty="0" smtClean="0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12963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h-TH" dirty="0" smtClean="0"/>
              <a:t>ข้อเสียของการสังเกต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1.</a:t>
            </a:r>
            <a:r>
              <a:rPr lang="en-US" dirty="0" smtClean="0"/>
              <a:t> </a:t>
            </a:r>
            <a:r>
              <a:rPr lang="th-TH" dirty="0" smtClean="0"/>
              <a:t>ไม่สะดวก กรณีที่กระบวนการเกิดขึ้นไม่บ่อยก็ต้องใช้เวลา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2.</a:t>
            </a:r>
            <a:r>
              <a:rPr lang="en-US" dirty="0" smtClean="0"/>
              <a:t> </a:t>
            </a:r>
            <a:r>
              <a:rPr lang="th-TH" dirty="0" smtClean="0"/>
              <a:t>กรณีที่บุคลากรรู้ว่ามีคนสังเกตการทำงานของเขา เขาอาจจะไม่ได้ทำเหมือนปกติ ที่เคยทำ ทำให้ได้ข้อมูลที่ไม่ตรงกับความจริง</a:t>
            </a:r>
            <a:endParaRPr lang="en-US" altLang="ja-JP" dirty="0" smtClean="0">
              <a:ea typeface="MS PGothic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ja-JP" sz="2000" dirty="0" smtClean="0">
                <a:ea typeface="MS PGothic" pitchFamily="34" charset="-128"/>
              </a:rPr>
              <a:t>3.</a:t>
            </a:r>
            <a:r>
              <a:rPr lang="en-US" altLang="ja-JP" dirty="0" smtClean="0">
                <a:ea typeface="MS PGothic" pitchFamily="34" charset="-128"/>
              </a:rPr>
              <a:t> </a:t>
            </a:r>
            <a:r>
              <a:rPr lang="th-TH" altLang="ja-JP" dirty="0" smtClean="0"/>
              <a:t>ต้องใช้คนที่มีความสามารถสูงในการสังเกต</a:t>
            </a:r>
            <a:r>
              <a:rPr lang="en-US" altLang="ja-JP" dirty="0" smtClean="0">
                <a:ea typeface="MS PGothic" pitchFamily="34" charset="-128"/>
              </a:rPr>
              <a:t> </a:t>
            </a:r>
            <a:endParaRPr lang="th-TH" dirty="0" smtClean="0"/>
          </a:p>
        </p:txBody>
      </p:sp>
      <p:pic>
        <p:nvPicPr>
          <p:cNvPr id="28677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A04F66-EE2E-4737-8105-4F175C6C4A29}" type="slidenum">
              <a:rPr lang="en-US"/>
              <a:pPr/>
              <a:t>28</a:t>
            </a:fld>
            <a:endParaRPr lang="th-TH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0275"/>
            <a:ext cx="8229600" cy="1143000"/>
          </a:xfrm>
        </p:spPr>
        <p:txBody>
          <a:bodyPr/>
          <a:lstStyle/>
          <a:p>
            <a:pPr eaLnBrk="1" hangingPunct="1"/>
            <a:r>
              <a:rPr lang="th-TH" sz="4600" dirty="0" smtClean="0"/>
              <a:t>การสุ่ม </a:t>
            </a:r>
            <a:r>
              <a:rPr lang="th-TH" sz="3400" dirty="0" smtClean="0"/>
              <a:t>(</a:t>
            </a:r>
            <a:r>
              <a:rPr lang="en-US" sz="3400" dirty="0" smtClean="0"/>
              <a:t>Sampling)</a:t>
            </a:r>
            <a:endParaRPr lang="th-TH" sz="3400" dirty="0" smtClean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55838"/>
            <a:ext cx="8229600" cy="4530725"/>
          </a:xfrm>
        </p:spPr>
        <p:txBody>
          <a:bodyPr/>
          <a:lstStyle/>
          <a:p>
            <a:pPr eaLnBrk="1" hangingPunct="1"/>
            <a:r>
              <a:rPr lang="th-TH" sz="3600" dirty="0" smtClean="0"/>
              <a:t>การสุ่มใช้การการหาข้อมูลที่มีบุคลากรจำนวนมาก เหตุการณ์มากและ มีการเปลี่ยนแปลง การทำงานมากไม่สามารศึกษาจากทุกกลุ่ม ทุกกระบวนการได้ ซึ่งทำให้เสียเวลา และค่าใช้จ่ายมาก จึงต้องนำเอาวิธีทางสถิติ เข้ามาช่วยโดยการใช้การสุ่มเอาข้อมูลบางส่วน วิธีนี้เป็นวิธีที่ได้ผลดีอีกวิธีหนึ่ง </a:t>
            </a:r>
          </a:p>
        </p:txBody>
      </p:sp>
      <p:pic>
        <p:nvPicPr>
          <p:cNvPr id="29701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แบบฝึกหัดในชั้นเรียน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จงหาตัวอย่าง แบบเก็บความต้องการของระบบ จากอินเตอร์เน็ต</a:t>
            </a:r>
          </a:p>
          <a:p>
            <a:r>
              <a:rPr lang="th-TH" dirty="0" smtClean="0"/>
              <a:t>จงออกแบบ แบบเก็บความต้องการของระบบร้านอาหาร</a:t>
            </a: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สุวิทยชาญ แก้วสุวรรณ</a:t>
            </a: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B0888-09EF-459E-B7E1-2710F1896FB6}" type="slidenum">
              <a:rPr lang="en-US" smtClean="0"/>
              <a:pPr>
                <a:defRPr/>
              </a:pPr>
              <a:t>29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88B3CD-6F02-477B-8D82-E59D20A5E492}" type="slidenum">
              <a:rPr lang="en-US"/>
              <a:pPr/>
              <a:t>3</a:t>
            </a:fld>
            <a:endParaRPr lang="th-TH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2938"/>
            <a:ext cx="8229600" cy="1143000"/>
          </a:xfrm>
        </p:spPr>
        <p:txBody>
          <a:bodyPr/>
          <a:lstStyle/>
          <a:p>
            <a:pPr eaLnBrk="1" hangingPunct="1"/>
            <a:r>
              <a:rPr lang="th-TH" smtClean="0"/>
              <a:t>การพิจารณาเพื่อแก้ปัญหา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ปัญหาที่มีอยู่และความเป็นไปได้ในการพัฒนาระบบใหม่</a:t>
            </a:r>
          </a:p>
          <a:p>
            <a:pPr eaLnBrk="1" hangingPunct="1"/>
            <a:r>
              <a:rPr lang="th-TH" dirty="0" smtClean="0"/>
              <a:t>ขนาดของระบบที่ต้องการ</a:t>
            </a:r>
          </a:p>
          <a:p>
            <a:pPr eaLnBrk="1" hangingPunct="1"/>
            <a:r>
              <a:rPr lang="th-TH" dirty="0" smtClean="0"/>
              <a:t>ทางเลือกที่เป็นไปได้ในการแก้ปัญหา</a:t>
            </a:r>
          </a:p>
          <a:p>
            <a:pPr eaLnBrk="1" hangingPunct="1"/>
            <a:r>
              <a:rPr lang="th-TH" dirty="0" smtClean="0"/>
              <a:t>ต้นทุนและประโยชน์ที่จะได้รับในแต่ละทางเลือก</a:t>
            </a:r>
          </a:p>
        </p:txBody>
      </p:sp>
      <p:pic>
        <p:nvPicPr>
          <p:cNvPr id="5125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B0888-09EF-459E-B7E1-2710F1896FB6}" type="slidenum">
              <a:rPr lang="en-US" smtClean="0"/>
              <a:pPr>
                <a:defRPr/>
              </a:pPr>
              <a:t>30</a:t>
            </a:fld>
            <a:endParaRPr lang="th-TH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1676A9-8694-461F-8DC4-3E9C4E1A8D6F}" type="slidenum">
              <a:rPr lang="en-US"/>
              <a:pPr/>
              <a:t>4</a:t>
            </a:fld>
            <a:endParaRPr lang="th-TH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85813"/>
            <a:ext cx="8229600" cy="1143000"/>
          </a:xfrm>
        </p:spPr>
        <p:txBody>
          <a:bodyPr/>
          <a:lstStyle/>
          <a:p>
            <a:pPr eaLnBrk="1" hangingPunct="1"/>
            <a:r>
              <a:rPr lang="th-TH" dirty="0" smtClean="0"/>
              <a:t>การศึกษาความเป็นไปได้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000" dirty="0" smtClean="0"/>
              <a:t>(Feasibility Study)</a:t>
            </a:r>
            <a:endParaRPr lang="th-TH" sz="3000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928813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sz="4000" b="1" dirty="0" smtClean="0">
                <a:solidFill>
                  <a:srgbClr val="333300"/>
                </a:solidFill>
                <a:latin typeface="EucrosiaUPC" pitchFamily="18" charset="-34"/>
              </a:rPr>
              <a:t>เกณฑ์ที่ใช้ในการศึกษาความเป็นไปได้ </a:t>
            </a:r>
            <a:endParaRPr lang="th-TH" dirty="0" smtClean="0">
              <a:solidFill>
                <a:srgbClr val="333300"/>
              </a:solidFill>
              <a:latin typeface="EucrosiaUPC" pitchFamily="18" charset="-34"/>
            </a:endParaRPr>
          </a:p>
          <a:p>
            <a:pPr lvl="1" eaLnBrk="1" hangingPunct="1">
              <a:lnSpc>
                <a:spcPct val="90000"/>
              </a:lnSpc>
            </a:pPr>
            <a:r>
              <a:rPr lang="th-TH" sz="3600" dirty="0" smtClean="0">
                <a:solidFill>
                  <a:srgbClr val="333300"/>
                </a:solidFill>
                <a:latin typeface="EucrosiaUPC" pitchFamily="18" charset="-34"/>
              </a:rPr>
              <a:t>ความเป็นไปได้ทางการปฏิบัติการ </a:t>
            </a:r>
            <a:r>
              <a:rPr lang="en-US" sz="3600" dirty="0" smtClean="0">
                <a:solidFill>
                  <a:srgbClr val="333300"/>
                </a:solidFill>
                <a:latin typeface="EucrosiaUPC" pitchFamily="18" charset="-34"/>
              </a:rPr>
              <a:t>(Operational Feasibility)</a:t>
            </a:r>
            <a:endParaRPr lang="th-TH" sz="3600" dirty="0" smtClean="0">
              <a:solidFill>
                <a:srgbClr val="333300"/>
              </a:solidFill>
              <a:latin typeface="EucrosiaUPC" pitchFamily="18" charset="-34"/>
            </a:endParaRPr>
          </a:p>
          <a:p>
            <a:pPr lvl="1" eaLnBrk="1" hangingPunct="1">
              <a:lnSpc>
                <a:spcPct val="90000"/>
              </a:lnSpc>
            </a:pPr>
            <a:r>
              <a:rPr lang="th-TH" sz="3600" dirty="0" smtClean="0">
                <a:solidFill>
                  <a:srgbClr val="333300"/>
                </a:solidFill>
                <a:latin typeface="EucrosiaUPC" pitchFamily="18" charset="-34"/>
              </a:rPr>
              <a:t>ความเป็นไปได้ทางเทคนิค (Technical Feasibility)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3600" dirty="0" smtClean="0">
                <a:solidFill>
                  <a:srgbClr val="333300"/>
                </a:solidFill>
                <a:latin typeface="EucrosiaUPC" pitchFamily="18" charset="-34"/>
              </a:rPr>
              <a:t>ความเป็นไปได้ทางเศรษฐศาสตร์ (Economic Feasibility)</a:t>
            </a:r>
            <a:endParaRPr lang="en-US" sz="3600" dirty="0" smtClean="0">
              <a:solidFill>
                <a:srgbClr val="333300"/>
              </a:solidFill>
              <a:latin typeface="EucrosiaUPC" pitchFamily="18" charset="-34"/>
            </a:endParaRPr>
          </a:p>
        </p:txBody>
      </p:sp>
      <p:pic>
        <p:nvPicPr>
          <p:cNvPr id="6149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41A223-90BD-4344-A2B0-1129DC5ABF8C}" type="slidenum">
              <a:rPr lang="en-US"/>
              <a:pPr/>
              <a:t>5</a:t>
            </a:fld>
            <a:endParaRPr lang="th-TH"/>
          </a:p>
        </p:txBody>
      </p:sp>
      <p:pic>
        <p:nvPicPr>
          <p:cNvPr id="7171" name="Picture 6" descr="Fig2-10"/>
          <p:cNvPicPr>
            <a:picLocks noChangeAspect="1" noChangeArrowheads="1"/>
          </p:cNvPicPr>
          <p:nvPr/>
        </p:nvPicPr>
        <p:blipFill>
          <a:blip r:embed="rId2"/>
          <a:srcRect b="12070"/>
          <a:stretch>
            <a:fillRect/>
          </a:stretch>
        </p:blipFill>
        <p:spPr bwMode="auto">
          <a:xfrm>
            <a:off x="1979613" y="2036763"/>
            <a:ext cx="4818062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25500"/>
            <a:ext cx="8229600" cy="1143000"/>
          </a:xfrm>
        </p:spPr>
        <p:txBody>
          <a:bodyPr/>
          <a:lstStyle/>
          <a:p>
            <a:pPr eaLnBrk="1" hangingPunct="1"/>
            <a:r>
              <a:rPr lang="th-TH" smtClean="0"/>
              <a:t>การศึกษาความเป็นไปได้</a:t>
            </a:r>
          </a:p>
        </p:txBody>
      </p:sp>
      <p:pic>
        <p:nvPicPr>
          <p:cNvPr id="7173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615113"/>
            <a:ext cx="2133600" cy="457200"/>
          </a:xfrm>
          <a:noFill/>
        </p:spPr>
        <p:txBody>
          <a:bodyPr/>
          <a:lstStyle/>
          <a:p>
            <a:fld id="{A6BCAA0B-95E5-45F0-B7F6-F232DAAFD00A}" type="slidenum">
              <a:rPr lang="en-US"/>
              <a:pPr/>
              <a:t>6</a:t>
            </a:fld>
            <a:endParaRPr lang="th-TH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01725"/>
            <a:ext cx="8229600" cy="1143000"/>
          </a:xfrm>
        </p:spPr>
        <p:txBody>
          <a:bodyPr/>
          <a:lstStyle/>
          <a:p>
            <a:pPr eaLnBrk="1" hangingPunct="1"/>
            <a:r>
              <a:rPr lang="th-TH" smtClean="0"/>
              <a:t> ความเป็นไปได้ทางการปฏิบัติการ</a:t>
            </a:r>
            <a:r>
              <a:rPr lang="en-US" sz="3000" smtClean="0"/>
              <a:t>	</a:t>
            </a:r>
            <a:r>
              <a:rPr lang="th-TH" sz="3000" smtClean="0"/>
              <a:t>(</a:t>
            </a:r>
            <a:r>
              <a:rPr lang="en-US" sz="3000" smtClean="0"/>
              <a:t>Operational feasibility</a:t>
            </a:r>
            <a:r>
              <a:rPr lang="th-TH" sz="3000" smtClean="0"/>
              <a:t>)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427288"/>
            <a:ext cx="8229600" cy="4530725"/>
          </a:xfrm>
        </p:spPr>
        <p:txBody>
          <a:bodyPr/>
          <a:lstStyle/>
          <a:p>
            <a:pPr eaLnBrk="1" hangingPunct="1"/>
            <a:r>
              <a:rPr lang="th-TH" sz="3600" dirty="0" smtClean="0"/>
              <a:t>การสนับสนุนจากผู้บริหารและผู้ใช้</a:t>
            </a:r>
          </a:p>
          <a:p>
            <a:pPr eaLnBrk="1" hangingPunct="1"/>
            <a:r>
              <a:rPr lang="th-TH" sz="3600" dirty="0" smtClean="0"/>
              <a:t>ผู้ใช้มีส่วนร่วมในการวางแผนการทำงาน</a:t>
            </a:r>
          </a:p>
          <a:p>
            <a:pPr eaLnBrk="1" hangingPunct="1"/>
            <a:r>
              <a:rPr lang="th-TH" sz="3600" dirty="0" smtClean="0"/>
              <a:t>ผลกระทบจากประสิทธิภาพการทำงาน ลูกค้า และภาพลักษณ์ของบริษัท</a:t>
            </a:r>
          </a:p>
          <a:p>
            <a:pPr eaLnBrk="1" hangingPunct="1"/>
            <a:r>
              <a:rPr lang="th-TH" sz="3600" dirty="0" smtClean="0"/>
              <a:t>ตารางการทำงานที่เหมาะสม</a:t>
            </a:r>
          </a:p>
        </p:txBody>
      </p:sp>
      <p:pic>
        <p:nvPicPr>
          <p:cNvPr id="8197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2238"/>
            <a:ext cx="2133600" cy="457200"/>
          </a:xfrm>
          <a:noFill/>
        </p:spPr>
        <p:txBody>
          <a:bodyPr/>
          <a:lstStyle/>
          <a:p>
            <a:fld id="{965EA426-DA1F-4E1C-B5C9-EA9DB66E3D8A}" type="slidenum">
              <a:rPr lang="en-US"/>
              <a:pPr/>
              <a:t>7</a:t>
            </a:fld>
            <a:endParaRPr lang="th-TH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874713"/>
            <a:ext cx="8229600" cy="1143000"/>
          </a:xfrm>
        </p:spPr>
        <p:txBody>
          <a:bodyPr/>
          <a:lstStyle/>
          <a:p>
            <a:pPr eaLnBrk="1" hangingPunct="1"/>
            <a:r>
              <a:rPr lang="th-TH" smtClean="0"/>
              <a:t>ความเป็นไปได้ทางเทคนิค </a:t>
            </a:r>
            <a:br>
              <a:rPr lang="th-TH" smtClean="0"/>
            </a:br>
            <a:r>
              <a:rPr lang="th-TH" sz="3000" smtClean="0"/>
              <a:t>(</a:t>
            </a:r>
            <a:r>
              <a:rPr lang="en-US" sz="3000" smtClean="0"/>
              <a:t>Technical feasibility</a:t>
            </a:r>
            <a:r>
              <a:rPr lang="th-TH" sz="3000" smtClean="0"/>
              <a:t>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428875"/>
            <a:ext cx="8062912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dirty="0" smtClean="0"/>
              <a:t>โดยพิจารณาในทรัพยากรที่ต้องจัดหาทั้งด้าน</a:t>
            </a:r>
            <a:r>
              <a:rPr lang="th-TH" sz="2000" b="1" dirty="0" smtClean="0"/>
              <a:t> </a:t>
            </a:r>
            <a:r>
              <a:rPr lang="en-US" sz="2000" b="1" dirty="0" smtClean="0"/>
              <a:t>software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sz="2000" b="1" dirty="0" smtClean="0"/>
              <a:t>hardware</a:t>
            </a:r>
            <a:endParaRPr lang="th-TH" sz="20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th-TH" sz="3200" dirty="0" smtClean="0"/>
              <a:t>ความเชี่ยวชาญของฝ่ายเทคนิคในองค์กร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3200" dirty="0" smtClean="0"/>
              <a:t>อุปกรณ์ที่จำเป็นต้องใช้งาน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3200" dirty="0" smtClean="0"/>
              <a:t>ความน่าเชื่อถือของ </a:t>
            </a:r>
            <a:r>
              <a:rPr lang="en-US" sz="2000" b="1" dirty="0" smtClean="0"/>
              <a:t>Hardware</a:t>
            </a:r>
            <a:r>
              <a:rPr lang="en-US" sz="3200" dirty="0" smtClean="0"/>
              <a:t> </a:t>
            </a:r>
            <a:r>
              <a:rPr lang="th-TH" sz="3200" dirty="0" smtClean="0"/>
              <a:t>และ </a:t>
            </a:r>
            <a:r>
              <a:rPr lang="en-US" sz="2000" b="1" dirty="0" smtClean="0"/>
              <a:t>Software</a:t>
            </a:r>
            <a:endParaRPr lang="th-TH" sz="20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th-TH" sz="3200" dirty="0" smtClean="0"/>
              <a:t>ประสิทธิภาพตรงตามข้อกำหนดที่ต้องการ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3200" dirty="0" smtClean="0"/>
              <a:t>ความจุในการจัดเก็บข้อมูล โดยพิจารณาจากการเจริญเติบโตและความต้องการในอนาคต</a:t>
            </a:r>
          </a:p>
        </p:txBody>
      </p:sp>
      <p:pic>
        <p:nvPicPr>
          <p:cNvPr id="9221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F7AE68-F37D-41DF-BB5C-BD0E8AB7C6B9}" type="slidenum">
              <a:rPr lang="en-US"/>
              <a:pPr/>
              <a:t>8</a:t>
            </a:fld>
            <a:endParaRPr lang="th-TH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214438"/>
            <a:ext cx="8229600" cy="1143000"/>
          </a:xfrm>
        </p:spPr>
        <p:txBody>
          <a:bodyPr/>
          <a:lstStyle/>
          <a:p>
            <a:pPr eaLnBrk="1" hangingPunct="1"/>
            <a:r>
              <a:rPr lang="th-TH" smtClean="0"/>
              <a:t> ความเป็นไปได้ทางเศรษฐศาสตร์ </a:t>
            </a:r>
            <a:r>
              <a:rPr lang="en-US" smtClean="0"/>
              <a:t/>
            </a:r>
            <a:br>
              <a:rPr lang="en-US" smtClean="0"/>
            </a:br>
            <a:r>
              <a:rPr lang="th-TH" sz="2500" smtClean="0"/>
              <a:t>(</a:t>
            </a:r>
            <a:r>
              <a:rPr lang="en-US" sz="2500" smtClean="0"/>
              <a:t>Economic feasibility</a:t>
            </a:r>
            <a:r>
              <a:rPr lang="th-TH" sz="2500" smtClean="0"/>
              <a:t>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540000"/>
            <a:ext cx="8229600" cy="4530725"/>
          </a:xfrm>
        </p:spPr>
        <p:txBody>
          <a:bodyPr/>
          <a:lstStyle/>
          <a:p>
            <a:pPr eaLnBrk="1" hangingPunct="1"/>
            <a:r>
              <a:rPr lang="th-TH" sz="3600" dirty="0" smtClean="0"/>
              <a:t>โดยเปรียบเทียบประมาณการต้นทุนและผลตอบแทน ดังนี้</a:t>
            </a:r>
          </a:p>
          <a:p>
            <a:pPr lvl="1" eaLnBrk="1" hangingPunct="1"/>
            <a:r>
              <a:rPr lang="th-TH" sz="3600" dirty="0" smtClean="0"/>
              <a:t>ต้นทุนที่เกิดขึ้นครั้งเดียว </a:t>
            </a:r>
            <a:r>
              <a:rPr lang="th-TH" sz="2300" b="1" dirty="0" smtClean="0"/>
              <a:t>(</a:t>
            </a:r>
            <a:r>
              <a:rPr lang="en-US" sz="2300" b="1" dirty="0" smtClean="0"/>
              <a:t>One time Costs</a:t>
            </a:r>
            <a:r>
              <a:rPr lang="th-TH" sz="2300" b="1" dirty="0" smtClean="0"/>
              <a:t>)</a:t>
            </a:r>
            <a:r>
              <a:rPr lang="th-TH" sz="3600" dirty="0" smtClean="0"/>
              <a:t> และต้นทุนต่อเนื่อง </a:t>
            </a:r>
            <a:r>
              <a:rPr lang="th-TH" sz="2300" b="1" dirty="0" smtClean="0"/>
              <a:t>(</a:t>
            </a:r>
            <a:r>
              <a:rPr lang="en-US" sz="2300" b="1" dirty="0" smtClean="0"/>
              <a:t>Continuing Costs</a:t>
            </a:r>
            <a:r>
              <a:rPr lang="th-TH" sz="2300" b="1" dirty="0" smtClean="0"/>
              <a:t>)</a:t>
            </a:r>
          </a:p>
          <a:p>
            <a:pPr lvl="1" eaLnBrk="1" hangingPunct="1"/>
            <a:r>
              <a:rPr lang="th-TH" sz="3600" dirty="0" smtClean="0"/>
              <a:t>ผลตอบแทนทั้งที่จับต้องได้และจับต้องไม่ได้</a:t>
            </a:r>
          </a:p>
          <a:p>
            <a:pPr lvl="1" eaLnBrk="1" hangingPunct="1"/>
            <a:r>
              <a:rPr lang="th-TH" sz="3600" dirty="0" smtClean="0"/>
              <a:t>คำนวณผลตอบแทนสุทธิที่ได้รับจากโครงการ</a:t>
            </a:r>
          </a:p>
        </p:txBody>
      </p:sp>
      <p:pic>
        <p:nvPicPr>
          <p:cNvPr id="10245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85A4C4-E008-414D-8669-185C9E644617}" type="slidenum">
              <a:rPr lang="en-US"/>
              <a:pPr/>
              <a:t>9</a:t>
            </a:fld>
            <a:endParaRPr lang="th-TH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001713"/>
            <a:ext cx="8229600" cy="1143000"/>
          </a:xfrm>
        </p:spPr>
        <p:txBody>
          <a:bodyPr/>
          <a:lstStyle/>
          <a:p>
            <a:pPr eaLnBrk="1" hangingPunct="1"/>
            <a:r>
              <a:rPr lang="th-TH" smtClean="0"/>
              <a:t>การกำหนดความต้องการ</a:t>
            </a:r>
            <a:br>
              <a:rPr lang="th-TH" smtClean="0"/>
            </a:br>
            <a:r>
              <a:rPr lang="en-US" sz="2500" smtClean="0"/>
              <a:t>(Requirements)</a:t>
            </a:r>
            <a:endParaRPr lang="th-TH" sz="2500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27275"/>
            <a:ext cx="8229600" cy="4530725"/>
          </a:xfrm>
        </p:spPr>
        <p:txBody>
          <a:bodyPr/>
          <a:lstStyle/>
          <a:p>
            <a:pPr eaLnBrk="1" hangingPunct="1"/>
            <a:r>
              <a:rPr lang="th-TH" dirty="0" smtClean="0"/>
              <a:t>ตรงกับวัตถุประสงค์และหาข้อมูลกับบุคคลที่เกี่ยวข้องโดยตรง</a:t>
            </a:r>
          </a:p>
          <a:p>
            <a:pPr eaLnBrk="1" hangingPunct="1"/>
            <a:r>
              <a:rPr lang="th-TH" dirty="0" smtClean="0"/>
              <a:t>ควรระบุความต้องการต่าง ๆ ในรูปแบบเอกสารและความเข้าใจทั้งสองฝ่าย</a:t>
            </a:r>
          </a:p>
          <a:p>
            <a:pPr eaLnBrk="1" hangingPunct="1"/>
            <a:r>
              <a:rPr lang="en-US" sz="2000" b="1" dirty="0" smtClean="0"/>
              <a:t>Requirement </a:t>
            </a:r>
            <a:r>
              <a:rPr lang="th-TH" dirty="0" smtClean="0"/>
              <a:t>ที่ดีต้องตกลงร่วมกันทั้งสองฝ่าย </a:t>
            </a:r>
          </a:p>
          <a:p>
            <a:pPr eaLnBrk="1" hangingPunct="1"/>
            <a:r>
              <a:rPr lang="th-TH" dirty="0" smtClean="0"/>
              <a:t>คำจำกัดความบนเอกสารต่าง ๆ ต้องไม่กำกวม</a:t>
            </a:r>
          </a:p>
          <a:p>
            <a:pPr eaLnBrk="1" hangingPunct="1"/>
            <a:r>
              <a:rPr lang="th-TH" dirty="0" smtClean="0"/>
              <a:t>ควรยอมรับการเปลี่ยนแปลงแก้ไขในภายหน้า</a:t>
            </a:r>
            <a:endParaRPr lang="th-TH" sz="2000" dirty="0" smtClean="0"/>
          </a:p>
        </p:txBody>
      </p:sp>
      <p:pic>
        <p:nvPicPr>
          <p:cNvPr id="11269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311</TotalTime>
  <Words>1368</Words>
  <Application>Microsoft Office PowerPoint</Application>
  <PresentationFormat>On-screen Show (4:3)</PresentationFormat>
  <Paragraphs>190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Angsana New</vt:lpstr>
      <vt:lpstr>Wingdings</vt:lpstr>
      <vt:lpstr>Times New Roman</vt:lpstr>
      <vt:lpstr>EucrosiaUPC</vt:lpstr>
      <vt:lpstr>DSN Newspaper</vt:lpstr>
      <vt:lpstr>MS PGothic</vt:lpstr>
      <vt:lpstr>Tahoma</vt:lpstr>
      <vt:lpstr>Watermark</vt:lpstr>
      <vt:lpstr>การกำหนดปัญหาและความต้องการ  (Problem Definition and Requirements)</vt:lpstr>
      <vt:lpstr> วัตถุประสงค์</vt:lpstr>
      <vt:lpstr>การพิจารณาเพื่อแก้ปัญหา</vt:lpstr>
      <vt:lpstr>การศึกษาความเป็นไปได้  (Feasibility Study)</vt:lpstr>
      <vt:lpstr>การศึกษาความเป็นไปได้</vt:lpstr>
      <vt:lpstr> ความเป็นไปได้ทางการปฏิบัติการ (Operational feasibility)</vt:lpstr>
      <vt:lpstr>ความเป็นไปได้ทางเทคนิค  (Technical feasibility)</vt:lpstr>
      <vt:lpstr> ความเป็นไปได้ทางเศรษฐศาสตร์  (Economic feasibility)</vt:lpstr>
      <vt:lpstr>การกำหนดความต้องการ (Requirements)</vt:lpstr>
      <vt:lpstr>Slide 10</vt:lpstr>
      <vt:lpstr>Slide 11</vt:lpstr>
      <vt:lpstr>การเก็บรวบรวมข้อมูล</vt:lpstr>
      <vt:lpstr>การรวบรวมจากเอกสาร (Documents) </vt:lpstr>
      <vt:lpstr>การรวบรวมจากเอกสาร (Documents)</vt:lpstr>
      <vt:lpstr>แบบสอบถาม (Questionnaire)</vt:lpstr>
      <vt:lpstr>คุณสมบัติของแบบสอบถาม</vt:lpstr>
      <vt:lpstr>หลักการเขียนแบบสอบถาม</vt:lpstr>
      <vt:lpstr>ชนิดของคำถาม</vt:lpstr>
      <vt:lpstr>คำถามปลายปิด  (Closed-ended questions)</vt:lpstr>
      <vt:lpstr>คำถามปลายเปิด  (Open-ended questions)</vt:lpstr>
      <vt:lpstr>คำถามปลายปิด  (Closed-ended questions)</vt:lpstr>
      <vt:lpstr>คำถามปลายปิด  (Closed-ended questions)</vt:lpstr>
      <vt:lpstr>ข้อดี ข้อเสีย</vt:lpstr>
      <vt:lpstr>การสัมภาษณ์ (Interview) </vt:lpstr>
      <vt:lpstr>การสัมภาษณ์ (Interview)</vt:lpstr>
      <vt:lpstr>การสังเกต (Observation) </vt:lpstr>
      <vt:lpstr>การสังเกต (Observation)</vt:lpstr>
      <vt:lpstr>การสุ่ม (Sampling)</vt:lpstr>
      <vt:lpstr>แบบฝึกหัดในชั้นเรียน</vt:lpstr>
      <vt:lpstr>Slide 30</vt:lpstr>
    </vt:vector>
  </TitlesOfParts>
  <Company>RRU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การกำหนดปัญหาและความต้องการ  (Problem Definition and Requirements)</dc:title>
  <dc:creator>Administrator</dc:creator>
  <cp:lastModifiedBy>Chan-ITDSG</cp:lastModifiedBy>
  <cp:revision>24</cp:revision>
  <dcterms:created xsi:type="dcterms:W3CDTF">2004-11-17T04:32:07Z</dcterms:created>
  <dcterms:modified xsi:type="dcterms:W3CDTF">2014-09-10T07:55:47Z</dcterms:modified>
</cp:coreProperties>
</file>